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5321300" cy="7556500"/>
  <p:notesSz cx="6858000" cy="9144000"/>
  <p:embeddedFontLst>
    <p:embeddedFont>
      <p:font typeface="Biome" panose="020B0503030204020804" pitchFamily="34" charset="0"/>
      <p:regular r:id="rId6"/>
      <p:italic r:id="rId7"/>
    </p:embeddedFont>
    <p:embeddedFont>
      <p:font typeface="Montserrat Ultra-Bold" panose="020B0604020202020204" charset="0"/>
      <p:regular r:id="rId8"/>
    </p:embeddedFont>
    <p:embeddedFont>
      <p:font typeface="Nirmala UI" panose="020B0502040204020203" pitchFamily="34" charset="0"/>
      <p:regular r:id="rId9"/>
      <p:bold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1177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96" d="100"/>
          <a:sy n="96" d="100"/>
        </p:scale>
        <p:origin x="328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mailto:protecaodedados@capitalconsig.com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39617">
            <a:off x="-526973" y="-187874"/>
            <a:ext cx="6141647" cy="581026"/>
            <a:chOff x="0" y="0"/>
            <a:chExt cx="3123080" cy="219264"/>
          </a:xfrm>
          <a:solidFill>
            <a:schemeClr val="accent1">
              <a:lumMod val="75000"/>
            </a:schemeClr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3123080" cy="219264"/>
            </a:xfrm>
            <a:custGeom>
              <a:avLst/>
              <a:gdLst/>
              <a:ahLst/>
              <a:cxnLst/>
              <a:rect l="l" t="t" r="r" b="b"/>
              <a:pathLst>
                <a:path w="3123080" h="219264">
                  <a:moveTo>
                    <a:pt x="0" y="0"/>
                  </a:moveTo>
                  <a:lnTo>
                    <a:pt x="3123080" y="0"/>
                  </a:lnTo>
                  <a:lnTo>
                    <a:pt x="3123080" y="219264"/>
                  </a:lnTo>
                  <a:lnTo>
                    <a:pt x="0" y="219264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3123080" cy="209739"/>
            </a:xfrm>
            <a:prstGeom prst="rect">
              <a:avLst/>
            </a:prstGeom>
            <a:solidFill>
              <a:srgbClr val="FFC000"/>
            </a:solidFill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99"/>
                </a:lnSpc>
              </a:pPr>
              <a:endParaRPr dirty="0"/>
            </a:p>
          </p:txBody>
        </p:sp>
      </p:grpSp>
      <p:sp>
        <p:nvSpPr>
          <p:cNvPr id="7" name="Freeform 7"/>
          <p:cNvSpPr/>
          <p:nvPr/>
        </p:nvSpPr>
        <p:spPr>
          <a:xfrm>
            <a:off x="3777284" y="842251"/>
            <a:ext cx="1174106" cy="1185043"/>
          </a:xfrm>
          <a:custGeom>
            <a:avLst/>
            <a:gdLst/>
            <a:ahLst/>
            <a:cxnLst/>
            <a:rect l="l" t="t" r="r" b="b"/>
            <a:pathLst>
              <a:path w="1335993" h="1335993">
                <a:moveTo>
                  <a:pt x="0" y="0"/>
                </a:moveTo>
                <a:lnTo>
                  <a:pt x="1335993" y="0"/>
                </a:lnTo>
                <a:lnTo>
                  <a:pt x="1335993" y="1335992"/>
                </a:lnTo>
                <a:lnTo>
                  <a:pt x="0" y="13359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532800" y="2165250"/>
            <a:ext cx="4475965" cy="4270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88"/>
              </a:lnSpc>
            </a:pP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A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Diretoria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da </a:t>
            </a:r>
            <a:r>
              <a:rPr lang="en-US" sz="888" b="1" dirty="0">
                <a:solidFill>
                  <a:srgbClr val="FFC000"/>
                </a:solidFill>
                <a:latin typeface="Nirmala UI"/>
                <a:ea typeface="Nirmala UI"/>
                <a:cs typeface="Nirmala UI"/>
                <a:sym typeface="Nirmala UI"/>
              </a:rPr>
              <a:t>BEM</a:t>
            </a:r>
            <a:r>
              <a:rPr lang="en-US" sz="888" b="1" dirty="0">
                <a:solidFill>
                  <a:srgbClr val="CC0066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b="1" dirty="0">
                <a:solidFill>
                  <a:srgbClr val="B51177"/>
                </a:solidFill>
                <a:latin typeface="Nirmala UI"/>
                <a:ea typeface="Nirmala UI"/>
                <a:cs typeface="Nirmala UI"/>
                <a:sym typeface="Nirmala UI"/>
              </a:rPr>
              <a:t>CARTÕES</a:t>
            </a:r>
            <a:r>
              <a:rPr lang="en-US" sz="888" b="1" dirty="0">
                <a:solidFill>
                  <a:srgbClr val="CC0066"/>
                </a:solidFill>
                <a:latin typeface="Nirmala UI"/>
                <a:ea typeface="Nirmala UI"/>
                <a:cs typeface="Nirmala UI"/>
                <a:sym typeface="Nirmala UI"/>
              </a:rPr>
              <a:t> 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está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empenhada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em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liderar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o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caminho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das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melhores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práticas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negócios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e de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relacionamento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com o mercado. Em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consonância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com as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exigências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da Lei Federal nº 13.709/18 - Lei Geral de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Proteção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de Dados (LGPD),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reconhecemos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a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importância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fundamental de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garantir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a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privacidade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proteção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dos dados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pessoais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. </a:t>
            </a:r>
          </a:p>
          <a:p>
            <a:pPr algn="just">
              <a:lnSpc>
                <a:spcPts val="888"/>
              </a:lnSpc>
            </a:pPr>
            <a:endParaRPr lang="en-US" sz="888" dirty="0">
              <a:solidFill>
                <a:srgbClr val="325084"/>
              </a:solidFill>
              <a:latin typeface="Nirmala UI"/>
              <a:ea typeface="Nirmala UI"/>
              <a:cs typeface="Nirmala UI"/>
              <a:sym typeface="Nirmala UI"/>
            </a:endParaRPr>
          </a:p>
          <a:p>
            <a:pPr algn="just">
              <a:lnSpc>
                <a:spcPts val="888"/>
              </a:lnSpc>
            </a:pP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Com o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compromisso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alcançar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padrões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elevados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conformidade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segurança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da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informação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,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estabelecemos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uma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parceria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estratégica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com a SOMAXI GROUP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desde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&lt;&lt;DATACONTRATO&gt;&gt;,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empresa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renomada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especializada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em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assessoria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para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implementação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das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melhores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práticas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privacidade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,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segurança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da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informação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gestão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riscos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. </a:t>
            </a:r>
          </a:p>
          <a:p>
            <a:pPr algn="just">
              <a:lnSpc>
                <a:spcPts val="888"/>
              </a:lnSpc>
            </a:pPr>
            <a:endParaRPr lang="en-US" sz="888" dirty="0">
              <a:solidFill>
                <a:srgbClr val="325084"/>
              </a:solidFill>
              <a:latin typeface="Nirmala UI"/>
              <a:ea typeface="Nirmala UI"/>
              <a:cs typeface="Nirmala UI"/>
              <a:sym typeface="Nirmala UI"/>
            </a:endParaRPr>
          </a:p>
          <a:p>
            <a:pPr algn="just">
              <a:lnSpc>
                <a:spcPts val="888"/>
              </a:lnSpc>
            </a:pP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Na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presente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empreitada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, a SOMAXI GROUP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designou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o </a:t>
            </a:r>
            <a:r>
              <a:rPr lang="en-US" sz="888" b="1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Sra. Simone Leme </a:t>
            </a:r>
            <a:r>
              <a:rPr lang="en-US" sz="888" b="1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Bevandick</a:t>
            </a:r>
            <a:r>
              <a:rPr lang="en-US" sz="888" b="1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e Rubia Alencastro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profissionais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Certificados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em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Proteção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Privacidade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de Dados, para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ocupar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a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função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de DPO - Data Protection Officer (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Encarregado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de Dados). Eles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estarão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à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frente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das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novas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práticas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que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estão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sendo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implementadas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com o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objetivo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primordial de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garantir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a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manutenção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da SEGURANÇA, PROTEÇÃO E PRIVACIDADE DOS DADOS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pessoais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tratados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por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esta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companhia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. </a:t>
            </a:r>
          </a:p>
          <a:p>
            <a:pPr algn="just">
              <a:lnSpc>
                <a:spcPts val="888"/>
              </a:lnSpc>
            </a:pPr>
            <a:endParaRPr lang="en-US" sz="888" dirty="0">
              <a:solidFill>
                <a:srgbClr val="325084"/>
              </a:solidFill>
              <a:latin typeface="Nirmala UI"/>
              <a:ea typeface="Nirmala UI"/>
              <a:cs typeface="Nirmala UI"/>
              <a:sym typeface="Nirmala UI"/>
            </a:endParaRPr>
          </a:p>
          <a:p>
            <a:pPr algn="just">
              <a:lnSpc>
                <a:spcPts val="888"/>
              </a:lnSpc>
            </a:pP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Ao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trilharmos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esse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caminho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,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visando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assegurar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não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apenas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a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conformidade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com a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legislação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vigente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, mas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também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fortalecer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a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confiança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nossos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clientes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,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parceiros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colaboradores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,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demonstramos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nosso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comprometimento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com a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proteção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e a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integridade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dos dados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pessoais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que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recebem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tratamento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pelo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Controlador</a:t>
            </a:r>
            <a:r>
              <a:rPr lang="en-US" sz="888" b="1" dirty="0">
                <a:solidFill>
                  <a:srgbClr val="FFC000"/>
                </a:solidFill>
                <a:latin typeface="Nirmala UI"/>
                <a:ea typeface="Nirmala UI"/>
                <a:cs typeface="Nirmala UI"/>
                <a:sym typeface="Nirmala UI"/>
              </a:rPr>
              <a:t> BEM</a:t>
            </a:r>
            <a:r>
              <a:rPr lang="en-US" sz="888" b="1" dirty="0">
                <a:solidFill>
                  <a:srgbClr val="CC0066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b="1" dirty="0">
                <a:solidFill>
                  <a:srgbClr val="B51177"/>
                </a:solidFill>
                <a:latin typeface="Nirmala UI"/>
                <a:ea typeface="Nirmala UI"/>
                <a:cs typeface="Nirmala UI"/>
                <a:sym typeface="Nirmala UI"/>
              </a:rPr>
              <a:t>CARTÕES</a:t>
            </a:r>
            <a:r>
              <a:rPr lang="en-US" sz="888" b="1" dirty="0">
                <a:solidFill>
                  <a:schemeClr val="tx2">
                    <a:lumMod val="75000"/>
                  </a:schemeClr>
                </a:solidFill>
                <a:latin typeface="Nirmala UI"/>
                <a:ea typeface="Nirmala UI"/>
                <a:cs typeface="Nirmala UI"/>
                <a:sym typeface="Nirmala UI"/>
              </a:rPr>
              <a:t>.</a:t>
            </a:r>
          </a:p>
          <a:p>
            <a:pPr algn="just">
              <a:lnSpc>
                <a:spcPts val="888"/>
              </a:lnSpc>
            </a:pPr>
            <a:endParaRPr lang="en-US" sz="888" b="1" dirty="0">
              <a:solidFill>
                <a:srgbClr val="325084"/>
              </a:solidFill>
              <a:latin typeface="Nirmala UI"/>
              <a:ea typeface="Nirmala UI"/>
              <a:cs typeface="Nirmala UI"/>
              <a:sym typeface="Nirmala UI"/>
            </a:endParaRPr>
          </a:p>
          <a:p>
            <a:pPr algn="just">
              <a:lnSpc>
                <a:spcPts val="888"/>
              </a:lnSpc>
            </a:pP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Estamos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confiantes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que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, com a expertise da SOMAXI GROUP,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alcançaremos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um patamar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diferenciado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em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termos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governança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de dados,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promovendo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assim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a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excelência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em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nossas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operações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reforçando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nossa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posição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como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referência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no mercado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em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que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atuamos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. </a:t>
            </a:r>
          </a:p>
          <a:p>
            <a:pPr algn="just">
              <a:lnSpc>
                <a:spcPts val="888"/>
              </a:lnSpc>
            </a:pP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</a:p>
          <a:p>
            <a:pPr algn="just">
              <a:lnSpc>
                <a:spcPts val="888"/>
              </a:lnSpc>
            </a:pP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Contamos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com a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parceria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colaboração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contínua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todos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envolvidos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nesse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processo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, 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estamos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certos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que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,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juntos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,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alcançaremos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mais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altos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padrões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excelência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em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privacidade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,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segurança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da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informação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gestão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riscos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.</a:t>
            </a:r>
          </a:p>
          <a:p>
            <a:pPr algn="just">
              <a:lnSpc>
                <a:spcPts val="888"/>
              </a:lnSpc>
            </a:pP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</a:p>
          <a:p>
            <a:pPr algn="just">
              <a:lnSpc>
                <a:spcPts val="888"/>
              </a:lnSpc>
            </a:pP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Para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questões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relacionadas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ao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tratamento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de dados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pessoais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por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nossa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empresa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,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encorajamos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que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titulares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de dados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que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se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relacionam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conosco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entrem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em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contato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pelos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seguintes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 </a:t>
            </a:r>
            <a:r>
              <a:rPr lang="en-US" sz="888" dirty="0" err="1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meios</a:t>
            </a:r>
            <a:r>
              <a:rPr lang="en-US" sz="888" dirty="0">
                <a:solidFill>
                  <a:srgbClr val="325084"/>
                </a:solidFill>
                <a:latin typeface="Nirmala UI"/>
                <a:ea typeface="Nirmala UI"/>
                <a:cs typeface="Nirmala UI"/>
                <a:sym typeface="Nirmala UI"/>
              </a:rPr>
              <a:t>: </a:t>
            </a:r>
          </a:p>
          <a:p>
            <a:pPr algn="just">
              <a:lnSpc>
                <a:spcPts val="888"/>
              </a:lnSpc>
            </a:pPr>
            <a:endParaRPr lang="en-US" sz="888" dirty="0">
              <a:solidFill>
                <a:srgbClr val="325084"/>
              </a:solidFill>
              <a:latin typeface="Nirmala UI"/>
              <a:ea typeface="Nirmala UI"/>
              <a:cs typeface="Nirmala UI"/>
              <a:sym typeface="Nirmala UI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298450" y="6448998"/>
            <a:ext cx="699718" cy="683012"/>
          </a:xfrm>
          <a:custGeom>
            <a:avLst/>
            <a:gdLst/>
            <a:ahLst/>
            <a:cxnLst/>
            <a:rect l="l" t="t" r="r" b="b"/>
            <a:pathLst>
              <a:path w="699718" h="683012">
                <a:moveTo>
                  <a:pt x="0" y="0"/>
                </a:moveTo>
                <a:lnTo>
                  <a:pt x="699717" y="0"/>
                </a:lnTo>
                <a:lnTo>
                  <a:pt x="699717" y="683012"/>
                </a:lnTo>
                <a:lnTo>
                  <a:pt x="0" y="6830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TextBox 11"/>
          <p:cNvSpPr txBox="1"/>
          <p:nvPr/>
        </p:nvSpPr>
        <p:spPr>
          <a:xfrm>
            <a:off x="1225441" y="1640193"/>
            <a:ext cx="2197210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1600" b="1" dirty="0">
                <a:solidFill>
                  <a:srgbClr val="B51177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PROGRAMA DE PRIVACIDADE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3110BE3-B76C-E0CB-1FFA-65A17C074D0C}"/>
              </a:ext>
            </a:extLst>
          </p:cNvPr>
          <p:cNvSpPr txBox="1"/>
          <p:nvPr/>
        </p:nvSpPr>
        <p:spPr>
          <a:xfrm>
            <a:off x="1022137" y="6448998"/>
            <a:ext cx="40107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Biome" panose="020B0502040204020203" pitchFamily="34" charset="0"/>
                <a:cs typeface="Biome" panose="020B0502040204020203" pitchFamily="34" charset="0"/>
              </a:rPr>
              <a:t>SOMAXI GROUP</a:t>
            </a:r>
          </a:p>
          <a:p>
            <a:r>
              <a:rPr lang="pt-BR" sz="1000" dirty="0"/>
              <a:t>E-MAIL: </a:t>
            </a:r>
            <a:r>
              <a:rPr lang="pt-BR" sz="10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protecaodedados@bemcartoes.com.br</a:t>
            </a:r>
            <a:endParaRPr lang="pt-BR" sz="1000" dirty="0"/>
          </a:p>
          <a:p>
            <a:r>
              <a:rPr lang="pt-BR" sz="1000" dirty="0"/>
              <a:t>TELEFONES: DPO (250) 702-6703 e DPO (47) 93300-88</a:t>
            </a:r>
          </a:p>
        </p:txBody>
      </p:sp>
      <p:pic>
        <p:nvPicPr>
          <p:cNvPr id="6" name="Imagem 5" descr="Texto&#10;&#10;O conteúdo gerado por IA pode estar incorreto.">
            <a:extLst>
              <a:ext uri="{FF2B5EF4-FFF2-40B4-BE49-F238E27FC236}">
                <a16:creationId xmlns:a16="http://schemas.microsoft.com/office/drawing/2014/main" id="{596852DD-D054-63C1-7A70-952A6D0725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" y="606359"/>
            <a:ext cx="2809875" cy="8667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7E561792F2C49459C7C8F3CDB1201FA" ma:contentTypeVersion="4" ma:contentTypeDescription="Crie um novo documento." ma:contentTypeScope="" ma:versionID="2252adf141ec986de157db6c6fd78ea2">
  <xsd:schema xmlns:xsd="http://www.w3.org/2001/XMLSchema" xmlns:xs="http://www.w3.org/2001/XMLSchema" xmlns:p="http://schemas.microsoft.com/office/2006/metadata/properties" xmlns:ns3="33bfff54-eb48-41f3-821e-21c34de738ad" targetNamespace="http://schemas.microsoft.com/office/2006/metadata/properties" ma:root="true" ma:fieldsID="be2edc910612b13f73ef5a444ea434be" ns3:_="">
    <xsd:import namespace="33bfff54-eb48-41f3-821e-21c34de738ad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bfff54-eb48-41f3-821e-21c34de738ad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0C8767-FFEC-4BE3-8A27-E6F5A1AC6F1A}">
  <ds:schemaRefs>
    <ds:schemaRef ds:uri="http://schemas.microsoft.com/office/infopath/2007/PartnerControls"/>
    <ds:schemaRef ds:uri="http://purl.org/dc/dcmitype/"/>
    <ds:schemaRef ds:uri="33bfff54-eb48-41f3-821e-21c34de738ad"/>
    <ds:schemaRef ds:uri="http://purl.org/dc/terms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58F8C402-E928-4974-B9CE-B8C4205325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E3DEE0-9C96-4CFE-A318-C31A77CDF3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bfff54-eb48-41f3-821e-21c34de738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369</Words>
  <Application>Microsoft Office PowerPoint</Application>
  <PresentationFormat>Personalizar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Calibri</vt:lpstr>
      <vt:lpstr>Montserrat Ultra-Bold</vt:lpstr>
      <vt:lpstr>Arial</vt:lpstr>
      <vt:lpstr>Nirmala UI</vt:lpstr>
      <vt:lpstr>Biome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White Simple Business Booklet</dc:title>
  <dc:creator>Rubia  Alencastro - Account Manager - Somaxi Group</dc:creator>
  <cp:lastModifiedBy>Janaina Vasconcelos</cp:lastModifiedBy>
  <cp:revision>8</cp:revision>
  <dcterms:created xsi:type="dcterms:W3CDTF">2006-08-16T00:00:00Z</dcterms:created>
  <dcterms:modified xsi:type="dcterms:W3CDTF">2025-12-16T15:02:15Z</dcterms:modified>
  <dc:identifier>DAG1Zc5AZHs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0x010100B7E561792F2C49459C7C8F3CDB1201FA</vt:lpwstr>
  </property>
  <property fmtid="{D5CDD505-2E9C-101B-9397-08002B2CF9AE}" pid="3" name="MediaServiceImageTags">
    <vt:lpwstr/>
  </property>
</Properties>
</file>